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13.xml" ContentType="application/vnd.openxmlformats-officedocument.presentationml.slideLayout+xml"/>
  <Default Extension="bin" ContentType="application/vnd.openxmlformats-officedocument.presentationml.printerSettings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Default Extension="rels" ContentType="application/vnd.openxmlformats-package.relationships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9" r:id="rId1"/>
  </p:sldMasterIdLst>
  <p:notesMasterIdLst>
    <p:notesMasterId r:id="rId10"/>
  </p:notesMasterIdLst>
  <p:handoutMasterIdLst>
    <p:handoutMasterId r:id="rId11"/>
  </p:handoutMasterIdLst>
  <p:sldIdLst>
    <p:sldId id="417" r:id="rId2"/>
    <p:sldId id="524" r:id="rId3"/>
    <p:sldId id="538" r:id="rId4"/>
    <p:sldId id="537" r:id="rId5"/>
    <p:sldId id="547" r:id="rId6"/>
    <p:sldId id="570" r:id="rId7"/>
    <p:sldId id="571" r:id="rId8"/>
    <p:sldId id="577" r:id="rId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04" y="-6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viewProps" Target="viewProp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2" Type="http://schemas.openxmlformats.org/officeDocument/2006/relationships/printerSettings" Target="printerSettings/printerSettings1.bin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ct val="0"/>
              </a:spcBef>
              <a:defRPr sz="1200" b="0">
                <a:latin typeface="Arial" pitchFamily="-107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1CEC788C-6EC9-4FCE-A3AF-C49BBAF81ACC}" type="datetime1">
              <a:rPr lang="en-US"/>
              <a:pPr>
                <a:defRPr/>
              </a:pPr>
              <a:t>9/28/10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ct val="0"/>
              </a:spcBef>
              <a:defRPr sz="1200" b="0">
                <a:latin typeface="Arial" pitchFamily="-107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7CAF363B-7497-49D4-9317-E5C161D0BE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>
                <a:latin typeface="Arial" pitchFamily="-107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latin typeface="Arial" pitchFamily="-107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>
                <a:latin typeface="Arial" pitchFamily="-107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132A519E-B632-4759-91B8-37A830E1D1F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78263" y="8693150"/>
            <a:ext cx="29543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9" tIns="45710" rIns="91419" bIns="45710" anchor="b"/>
          <a:lstStyle/>
          <a:p>
            <a:pPr algn="r" defTabSz="912813" eaLnBrk="1" hangingPunct="1">
              <a:spcBef>
                <a:spcPct val="0"/>
              </a:spcBef>
            </a:pPr>
            <a:fld id="{A5873108-2428-4E19-81C5-01F9E33EB143}" type="slidenum">
              <a:rPr lang="en-GB" sz="1800"/>
              <a:pPr algn="r" defTabSz="912813" eaLnBrk="1" hangingPunct="1">
                <a:spcBef>
                  <a:spcPct val="0"/>
                </a:spcBef>
              </a:pPr>
              <a:t>2</a:t>
            </a:fld>
            <a:endParaRPr lang="en-GB" sz="1800" dirty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2900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78263" y="8693150"/>
            <a:ext cx="29543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9" tIns="45710" rIns="91419" bIns="45710" anchor="b"/>
          <a:lstStyle/>
          <a:p>
            <a:pPr algn="r" defTabSz="912813" eaLnBrk="1" hangingPunct="1">
              <a:spcBef>
                <a:spcPct val="0"/>
              </a:spcBef>
            </a:pPr>
            <a:fld id="{35EF1D3A-5F48-4F5A-9624-4B6EB9391F65}" type="slidenum">
              <a:rPr lang="en-GB" sz="1800"/>
              <a:pPr algn="r" defTabSz="912813" eaLnBrk="1" hangingPunct="1">
                <a:spcBef>
                  <a:spcPct val="0"/>
                </a:spcBef>
              </a:pPr>
              <a:t>3</a:t>
            </a:fld>
            <a:endParaRPr lang="en-GB" sz="18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78263" y="8693150"/>
            <a:ext cx="29543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9" tIns="45710" rIns="91419" bIns="45710" anchor="b"/>
          <a:lstStyle/>
          <a:p>
            <a:pPr algn="r" defTabSz="912813" eaLnBrk="1" hangingPunct="1">
              <a:spcBef>
                <a:spcPct val="0"/>
              </a:spcBef>
            </a:pPr>
            <a:fld id="{6B3A637C-BE8C-48EF-A9C7-D2BA5A2B4E74}" type="slidenum">
              <a:rPr lang="en-GB" sz="1800"/>
              <a:pPr algn="r" defTabSz="912813" eaLnBrk="1" hangingPunct="1">
                <a:spcBef>
                  <a:spcPct val="0"/>
                </a:spcBef>
              </a:pPr>
              <a:t>4</a:t>
            </a:fld>
            <a:endParaRPr lang="en-GB" sz="1800" dirty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290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i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2A519E-B632-4759-91B8-37A830E1D1FE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651F5-5BA9-495E-BFC4-870D550312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4AF71A-E9C6-4328-B904-FF447FB1A1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29D22-670F-4908-A1F7-9354FCA1E2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E0092-00BC-4223-AEDD-4CC785DA2C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0D2B8-5A65-45A6-BC52-DE7F7B02F4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AEADC-C20A-48D9-BBF6-FA5CCBCA73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EF677-B81A-49CA-915E-9C8C250DCA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09550"/>
            <a:ext cx="9144000" cy="695325"/>
          </a:xfrm>
          <a:prstGeom prst="rect">
            <a:avLst/>
          </a:prstGeom>
          <a:solidFill>
            <a:srgbClr val="0070C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en-US" sz="18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802063" y="6415088"/>
            <a:ext cx="140493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1800" b="0" dirty="0">
                <a:latin typeface="Arial" pitchFamily="34" charset="0"/>
                <a:ea typeface="+mn-ea"/>
                <a:cs typeface="Arial" pitchFamily="34" charset="0"/>
              </a:rPr>
              <a:t>Confidential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24788" y="6415088"/>
            <a:ext cx="118745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sz="1800" b="0" dirty="0">
                <a:cs typeface="Arial" charset="0"/>
              </a:rPr>
              <a:t>Slide </a:t>
            </a:r>
            <a:fld id="{437AC0DF-D5D9-47EF-8B67-972A868B6746}" type="slidenum">
              <a:rPr lang="en-US" sz="1800" b="0">
                <a:cs typeface="Arial" charset="0"/>
              </a:rPr>
              <a:pPr eaLnBrk="1" hangingPunct="1">
                <a:spcBef>
                  <a:spcPct val="0"/>
                </a:spcBef>
                <a:defRPr/>
              </a:pPr>
              <a:t>‹#›</a:t>
            </a:fld>
            <a:endParaRPr lang="en-US" sz="1800" b="0" dirty="0"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094" y="981075"/>
            <a:ext cx="4360984" cy="504824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3093" y="274638"/>
            <a:ext cx="9020908" cy="582612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554415" y="962025"/>
            <a:ext cx="4448908" cy="5114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57443-27A9-412F-8B05-BAEE699A82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B365D-C5F7-47A5-AE09-CA73269603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F6B5E-D09F-4720-8F16-112DCD323F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FF4D9-541A-45A5-8FDC-D52AEE1D18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9833E-2BC2-47D4-B1B6-75857D6688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B16AC-EAA1-4E25-99FC-7A7A8C70CC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04EE5-EA9A-497C-8165-392EE6DBD4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1F24D-3854-40F2-A587-ADFB3F02C5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14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slideLayout" Target="../slideLayouts/slideLayout16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18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70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>
                <a:latin typeface="Arial" pitchFamily="-107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70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latin typeface="Arial" pitchFamily="-107" charset="0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SECRET</a:t>
            </a:r>
          </a:p>
        </p:txBody>
      </p:sp>
      <p:sp>
        <p:nvSpPr>
          <p:cNvPr id="2170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/>
            </a:lvl1pPr>
          </a:lstStyle>
          <a:p>
            <a:pPr>
              <a:defRPr/>
            </a:pPr>
            <a:fld id="{A840663B-0591-455A-9976-E75BA39729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851" r:id="rId15"/>
    <p:sldLayoutId id="2147483852" r:id="rId16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9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9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9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31D5BC-784E-486D-9B19-2ADDB2A1C669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3563938" y="5661025"/>
            <a:ext cx="540067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b="0" dirty="0"/>
              <a:t>	</a:t>
            </a:r>
            <a:r>
              <a:rPr lang="en-US" sz="2000" dirty="0" smtClean="0"/>
              <a:t>Status on ISMO, IRP2010 and New Generation Regulations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3"/>
          <p:cNvSpPr txBox="1">
            <a:spLocks noGrp="1"/>
          </p:cNvSpPr>
          <p:nvPr/>
        </p:nvSpPr>
        <p:spPr bwMode="auto">
          <a:xfrm>
            <a:off x="8520113" y="6457950"/>
            <a:ext cx="633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0"/>
              </a:spcBef>
            </a:pPr>
            <a:fld id="{548712B2-331E-43E4-9892-6C4B025E3396}" type="slidenum">
              <a:rPr lang="en-GB"/>
              <a:pPr>
                <a:spcBef>
                  <a:spcPct val="0"/>
                </a:spcBef>
              </a:pPr>
              <a:t>2</a:t>
            </a:fld>
            <a:endParaRPr lang="en-GB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3350" y="333375"/>
            <a:ext cx="7740650" cy="574675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    </a:t>
            </a:r>
            <a:r>
              <a:rPr lang="en-US" sz="2400" b="1" i="1" dirty="0" smtClean="0">
                <a:ea typeface="ＭＳ Ｐゴシック" charset="-128"/>
              </a:rPr>
              <a:t>Table of Contents</a:t>
            </a:r>
            <a:r>
              <a:rPr lang="en-US" b="1" i="1" dirty="0" smtClean="0">
                <a:ea typeface="ＭＳ Ｐゴシック" charset="-128"/>
              </a:rPr>
              <a:t> </a:t>
            </a:r>
            <a:endParaRPr lang="en-GB" b="1" i="1" dirty="0" smtClean="0">
              <a:ea typeface="ＭＳ Ｐゴシック" charset="-128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03350" y="1412874"/>
            <a:ext cx="7345114" cy="4248373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ZA" sz="1800" dirty="0" smtClean="0">
                <a:solidFill>
                  <a:srgbClr val="000000"/>
                </a:solidFill>
                <a:ea typeface="ＭＳ Ｐゴシック" charset="-128"/>
              </a:rPr>
              <a:t>The Regulatory Framework</a:t>
            </a: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r>
              <a:rPr lang="en-ZA" sz="1800" dirty="0" smtClean="0">
                <a:solidFill>
                  <a:srgbClr val="000000"/>
                </a:solidFill>
                <a:ea typeface="ＭＳ Ｐゴシック" charset="-128"/>
              </a:rPr>
              <a:t>	Electricity Regulator Act</a:t>
            </a: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r>
              <a:rPr lang="en-ZA" sz="1800" dirty="0" smtClean="0">
                <a:solidFill>
                  <a:srgbClr val="000000"/>
                </a:solidFill>
                <a:ea typeface="ＭＳ Ｐゴシック" charset="-128"/>
              </a:rPr>
              <a:t>	Regulations under the ERA</a:t>
            </a: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r>
              <a:rPr lang="en-ZA" sz="1800" dirty="0" smtClean="0">
                <a:solidFill>
                  <a:srgbClr val="000000"/>
                </a:solidFill>
                <a:ea typeface="ＭＳ Ｐゴシック" charset="-128"/>
              </a:rPr>
              <a:t>	New generation capacity regulations</a:t>
            </a: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r>
              <a:rPr lang="en-ZA" sz="1800" dirty="0" smtClean="0">
                <a:solidFill>
                  <a:srgbClr val="000000"/>
                </a:solidFill>
                <a:ea typeface="ＭＳ Ｐゴシック" charset="-128"/>
              </a:rPr>
              <a:t>	The Buyer		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ZA" sz="1800" dirty="0" smtClean="0">
                <a:solidFill>
                  <a:srgbClr val="000000"/>
                </a:solidFill>
                <a:ea typeface="ＭＳ Ｐゴシック" charset="-128"/>
              </a:rPr>
              <a:t>Integrated Resource Plan (IRP)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ZA" sz="1800" dirty="0" smtClean="0">
                <a:solidFill>
                  <a:srgbClr val="000000"/>
                </a:solidFill>
                <a:ea typeface="ＭＳ Ｐゴシック" charset="-128"/>
              </a:rPr>
              <a:t>Conclusion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/>
          <p:cNvSpPr txBox="1">
            <a:spLocks noGrp="1"/>
          </p:cNvSpPr>
          <p:nvPr/>
        </p:nvSpPr>
        <p:spPr bwMode="auto">
          <a:xfrm>
            <a:off x="8520113" y="6457950"/>
            <a:ext cx="633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0"/>
              </a:spcBef>
            </a:pPr>
            <a:fld id="{32F58E11-3144-4910-B1D3-AE19831FEA63}" type="slidenum">
              <a:rPr lang="en-GB"/>
              <a:pPr>
                <a:spcBef>
                  <a:spcPct val="0"/>
                </a:spcBef>
              </a:pPr>
              <a:t>3</a:t>
            </a:fld>
            <a:endParaRPr lang="en-GB" dirty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3350" y="404813"/>
            <a:ext cx="7740650" cy="431800"/>
          </a:xfrm>
        </p:spPr>
        <p:txBody>
          <a:bodyPr/>
          <a:lstStyle/>
          <a:p>
            <a:r>
              <a:rPr lang="en-US" sz="2400" b="1" dirty="0" smtClean="0">
                <a:ea typeface="ＭＳ Ｐゴシック" charset="-128"/>
              </a:rPr>
              <a:t> </a:t>
            </a:r>
            <a:r>
              <a:rPr lang="en-US" sz="2400" b="1" i="1" dirty="0" smtClean="0">
                <a:ea typeface="ＭＳ Ｐゴシック" charset="-128"/>
              </a:rPr>
              <a:t>Regulatory Framework</a:t>
            </a:r>
            <a:endParaRPr lang="en-GB" sz="2400" b="1" i="1" dirty="0" smtClean="0">
              <a:ea typeface="ＭＳ Ｐゴシック" charset="-128"/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03350" y="1052513"/>
            <a:ext cx="7740650" cy="4680743"/>
          </a:xfrm>
          <a:noFill/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en-ZA" sz="1400" dirty="0" smtClean="0">
                <a:solidFill>
                  <a:srgbClr val="000000"/>
                </a:solidFill>
                <a:ea typeface="ＭＳ Ｐゴシック" charset="-128"/>
              </a:rPr>
              <a:t>		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Energy regulator Act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National Energy Act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Electricity Regulator Act		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ZA" sz="1600" dirty="0" smtClean="0">
              <a:solidFill>
                <a:srgbClr val="000000"/>
              </a:solidFill>
              <a:ea typeface="ＭＳ Ｐゴシック" charset="-128"/>
            </a:endParaRPr>
          </a:p>
          <a:p>
            <a:r>
              <a:rPr lang="en-ZA" sz="1600" b="1" i="1" dirty="0" smtClean="0">
                <a:solidFill>
                  <a:srgbClr val="000000"/>
                </a:solidFill>
                <a:ea typeface="ＭＳ Ｐゴシック" charset="-128"/>
              </a:rPr>
              <a:t>Electricity Regulator Act</a:t>
            </a:r>
          </a:p>
          <a:p>
            <a:pPr lvl="1"/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Provides for licensing of generation, transmission, distribution and trading.</a:t>
            </a:r>
          </a:p>
          <a:p>
            <a:pPr lvl="1"/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Allow for development of the Integrated Resource Plan (IRP) by the</a:t>
            </a: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  </a:t>
            </a: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government.</a:t>
            </a:r>
          </a:p>
          <a:p>
            <a:pPr lvl="1"/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Allows the regulator to issue generation license in line with the IRP.</a:t>
            </a:r>
          </a:p>
          <a:p>
            <a:pPr lvl="1"/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Provides the promulgation of various regulations by  the Minister.</a:t>
            </a:r>
          </a:p>
          <a:p>
            <a:r>
              <a:rPr lang="en-ZA" sz="1600" b="1" i="1" dirty="0" smtClean="0">
                <a:solidFill>
                  <a:srgbClr val="000000"/>
                </a:solidFill>
                <a:ea typeface="ＭＳ Ｐゴシック" charset="-128"/>
              </a:rPr>
              <a:t>Regulations under the ERA</a:t>
            </a:r>
          </a:p>
          <a:p>
            <a:pPr lvl="1"/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Expropriation regulation</a:t>
            </a:r>
          </a:p>
          <a:p>
            <a:pPr lvl="1"/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Regulations on norms and standards for reticulation services</a:t>
            </a:r>
          </a:p>
          <a:p>
            <a:pPr lvl="1"/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New </a:t>
            </a: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generation capacity regulations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 txBox="1">
            <a:spLocks noGrp="1"/>
          </p:cNvSpPr>
          <p:nvPr/>
        </p:nvSpPr>
        <p:spPr bwMode="auto">
          <a:xfrm>
            <a:off x="8520113" y="6457950"/>
            <a:ext cx="633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0"/>
              </a:spcBef>
            </a:pPr>
            <a:fld id="{CF777A77-5BCC-4837-805F-B02CBEEF82E1}" type="slidenum">
              <a:rPr lang="en-GB"/>
              <a:pPr>
                <a:spcBef>
                  <a:spcPct val="0"/>
                </a:spcBef>
              </a:pPr>
              <a:t>4</a:t>
            </a:fld>
            <a:endParaRPr lang="en-GB" dirty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3350" y="333375"/>
            <a:ext cx="7740650" cy="647700"/>
          </a:xfrm>
        </p:spPr>
        <p:txBody>
          <a:bodyPr/>
          <a:lstStyle/>
          <a:p>
            <a:r>
              <a:rPr lang="en-ZA" sz="2400" b="1" i="1" dirty="0" smtClean="0">
                <a:solidFill>
                  <a:srgbClr val="000000"/>
                </a:solidFill>
                <a:ea typeface="ＭＳ Ｐゴシック" charset="-128"/>
              </a:rPr>
              <a:t>New Generation Capacity Regulations</a:t>
            </a:r>
            <a:endParaRPr lang="en-GB" sz="4000" i="1" dirty="0" smtClean="0">
              <a:ea typeface="ＭＳ Ｐゴシック" charset="-128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47664" y="980728"/>
            <a:ext cx="7416824" cy="4752527"/>
          </a:xfrm>
        </p:spPr>
        <p:txBody>
          <a:bodyPr/>
          <a:lstStyle/>
          <a:p>
            <a:pPr>
              <a:lnSpc>
                <a:spcPct val="85000"/>
              </a:lnSpc>
              <a:spcAft>
                <a:spcPts val="1200"/>
              </a:spcAft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Provide a framework for:</a:t>
            </a:r>
          </a:p>
          <a:p>
            <a:pPr lvl="1">
              <a:lnSpc>
                <a:spcPct val="85000"/>
              </a:lnSpc>
              <a:spcAft>
                <a:spcPts val="1200"/>
              </a:spcAft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Procurement of new generation capacity through:</a:t>
            </a:r>
          </a:p>
          <a:p>
            <a:pPr lvl="3">
              <a:lnSpc>
                <a:spcPct val="85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IPP bid programme</a:t>
            </a:r>
          </a:p>
          <a:p>
            <a:pPr lvl="3">
              <a:lnSpc>
                <a:spcPct val="85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REFIT programme</a:t>
            </a:r>
          </a:p>
          <a:p>
            <a:pPr lvl="1">
              <a:lnSpc>
                <a:spcPct val="85000"/>
              </a:lnSpc>
              <a:spcAft>
                <a:spcPts val="1200"/>
              </a:spcAft>
            </a:pPr>
            <a:r>
              <a:rPr lang="en-US" sz="1600" dirty="0" smtClean="0">
                <a:solidFill>
                  <a:srgbClr val="000000"/>
                </a:solidFill>
                <a:ea typeface="ＭＳ Ｐゴシック" charset="-128"/>
              </a:rPr>
              <a:t>The development of the Integrated Resource Plan (IRP)</a:t>
            </a:r>
          </a:p>
          <a:p>
            <a:pPr>
              <a:lnSpc>
                <a:spcPct val="85000"/>
              </a:lnSpc>
              <a:spcAft>
                <a:spcPts val="1200"/>
              </a:spcAft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Note that the REFIT programme is a programme designed</a:t>
            </a: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 to meet </a:t>
            </a: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the</a:t>
            </a: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 immediate renewable target </a:t>
            </a:r>
            <a:endParaRPr lang="en-ZA" sz="1600" dirty="0" smtClean="0">
              <a:solidFill>
                <a:srgbClr val="000000"/>
              </a:solidFill>
              <a:ea typeface="ＭＳ Ｐゴシック" charset="-128"/>
            </a:endParaRPr>
          </a:p>
          <a:p>
            <a:pPr>
              <a:lnSpc>
                <a:spcPct val="85000"/>
              </a:lnSpc>
              <a:spcAft>
                <a:spcPts val="1200"/>
              </a:spcAft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The role of the regulator, SO and the plans are outlined whilst the buyer remain undetermined</a:t>
            </a:r>
          </a:p>
          <a:p>
            <a:pPr marL="342900" lvl="1" indent="-342900">
              <a:lnSpc>
                <a:spcPct val="85000"/>
              </a:lnSpc>
              <a:spcAft>
                <a:spcPts val="1200"/>
              </a:spcAft>
              <a:buFontTx/>
              <a:buChar char="•"/>
            </a:pPr>
            <a:r>
              <a:rPr lang="en-US" sz="1600" dirty="0" smtClean="0">
                <a:solidFill>
                  <a:srgbClr val="000000"/>
                </a:solidFill>
                <a:ea typeface="ＭＳ Ｐゴシック" charset="-128"/>
                <a:cs typeface="ＭＳ Ｐゴシック" pitchFamily="-65" charset="-128"/>
              </a:rPr>
              <a:t>In terms of the Act and the regulations, the Minister must determine the buyer of power emanating from the two programmes.</a:t>
            </a:r>
          </a:p>
          <a:p>
            <a:pPr>
              <a:lnSpc>
                <a:spcPct val="85000"/>
              </a:lnSpc>
              <a:spcAft>
                <a:spcPts val="1200"/>
              </a:spcAft>
            </a:pPr>
            <a:r>
              <a:rPr lang="en-ZA" sz="1600" dirty="0" smtClean="0">
                <a:solidFill>
                  <a:srgbClr val="000000"/>
                </a:solidFill>
                <a:ea typeface="ＭＳ Ｐゴシック" charset="-128"/>
              </a:rPr>
              <a:t>					</a:t>
            </a:r>
          </a:p>
          <a:p>
            <a:pPr lvl="1">
              <a:lnSpc>
                <a:spcPct val="85000"/>
              </a:lnSpc>
              <a:spcAft>
                <a:spcPts val="1200"/>
              </a:spcAft>
            </a:pPr>
            <a:endParaRPr lang="en-ZA" sz="1800" dirty="0" smtClean="0">
              <a:solidFill>
                <a:srgbClr val="000000"/>
              </a:solidFill>
              <a:ea typeface="ＭＳ Ｐゴシック" charset="-128"/>
            </a:endParaRPr>
          </a:p>
          <a:p>
            <a:pPr lvl="1">
              <a:lnSpc>
                <a:spcPct val="85000"/>
              </a:lnSpc>
              <a:spcAft>
                <a:spcPts val="1200"/>
              </a:spcAft>
            </a:pPr>
            <a:endParaRPr lang="en-ZA" sz="1800" dirty="0" smtClean="0">
              <a:solidFill>
                <a:srgbClr val="000000"/>
              </a:solidFill>
              <a:ea typeface="ＭＳ Ｐゴシック" charset="-128"/>
            </a:endParaRPr>
          </a:p>
          <a:p>
            <a:pPr algn="ctr">
              <a:lnSpc>
                <a:spcPct val="85000"/>
              </a:lnSpc>
              <a:spcAft>
                <a:spcPts val="1200"/>
              </a:spcAft>
              <a:buFontTx/>
              <a:buNone/>
            </a:pPr>
            <a:r>
              <a:rPr lang="en-ZA" sz="2000" dirty="0" smtClean="0">
                <a:solidFill>
                  <a:srgbClr val="FF0000"/>
                </a:solidFill>
                <a:ea typeface="ＭＳ Ｐゴシック" charset="-128"/>
              </a:rPr>
              <a:t> </a:t>
            </a:r>
            <a:r>
              <a:rPr lang="en-ZA" sz="1800" dirty="0" smtClean="0">
                <a:solidFill>
                  <a:srgbClr val="FF0000"/>
                </a:solidFill>
                <a:ea typeface="ＭＳ Ｐゴシック" charset="-128"/>
              </a:rPr>
              <a:t>                                                                </a:t>
            </a:r>
            <a:r>
              <a:rPr lang="en-ZA" sz="2000" dirty="0" smtClean="0">
                <a:solidFill>
                  <a:srgbClr val="000000"/>
                </a:solidFill>
                <a:ea typeface="ＭＳ Ｐゴシック" charset="-128"/>
              </a:rPr>
              <a:t>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404813"/>
            <a:ext cx="7740650" cy="647700"/>
          </a:xfrm>
        </p:spPr>
        <p:txBody>
          <a:bodyPr/>
          <a:lstStyle/>
          <a:p>
            <a:r>
              <a:rPr lang="en-US" sz="2400" b="1" i="1" dirty="0" smtClean="0">
                <a:ea typeface="ＭＳ Ｐゴシック" charset="-128"/>
              </a:rPr>
              <a:t>Who is the buyer?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908050"/>
            <a:ext cx="7489130" cy="4105126"/>
          </a:xfrm>
        </p:spPr>
        <p:txBody>
          <a:bodyPr/>
          <a:lstStyle/>
          <a:p>
            <a:pPr>
              <a:lnSpc>
                <a:spcPct val="80000"/>
              </a:lnSpc>
              <a:buNone/>
              <a:defRPr/>
            </a:pPr>
            <a:endParaRPr lang="en-US" sz="1800" dirty="0" smtClean="0">
              <a:ea typeface="ＭＳ Ｐゴシック" charset="-128"/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–"/>
              <a:defRPr/>
            </a:pPr>
            <a:r>
              <a:rPr lang="en-US" sz="1600" dirty="0" smtClean="0"/>
              <a:t>The Minister needs to do the determination in accordance with the ER Act and the regulations</a:t>
            </a:r>
            <a:endParaRPr lang="en-US" sz="1600" dirty="0" smtClean="0"/>
          </a:p>
          <a:p>
            <a:pPr lvl="1">
              <a:lnSpc>
                <a:spcPct val="150000"/>
              </a:lnSpc>
              <a:buFont typeface="Arial" pitchFamily="34" charset="0"/>
              <a:buChar char="–"/>
              <a:defRPr/>
            </a:pPr>
            <a:r>
              <a:rPr lang="en-US" sz="1600" dirty="0" smtClean="0"/>
              <a:t>Discussions are taking place at Inter-Ministeria</a:t>
            </a:r>
            <a:r>
              <a:rPr lang="en-US" sz="1600" dirty="0" smtClean="0"/>
              <a:t>l Committee on energy on how best to establish an independent buying function</a:t>
            </a:r>
            <a:endParaRPr lang="en-US" sz="1600" dirty="0" smtClean="0"/>
          </a:p>
          <a:p>
            <a:pPr lvl="1">
              <a:lnSpc>
                <a:spcPct val="150000"/>
              </a:lnSpc>
              <a:buFont typeface="Arial" pitchFamily="34" charset="0"/>
              <a:buChar char="–"/>
              <a:defRPr/>
            </a:pPr>
            <a:r>
              <a:rPr lang="en-US" sz="1600" dirty="0" smtClean="0"/>
              <a:t>The Department of Energy is currently negotiating a Bill at the inter-governmental level for the establishment of an Independent</a:t>
            </a:r>
            <a:r>
              <a:rPr lang="en-US" sz="1600" dirty="0" smtClean="0"/>
              <a:t> System and Market Operator.</a:t>
            </a:r>
            <a:endParaRPr lang="en-US" sz="1600" dirty="0" smtClean="0"/>
          </a:p>
          <a:p>
            <a:pPr lvl="1">
              <a:lnSpc>
                <a:spcPct val="150000"/>
              </a:lnSpc>
              <a:buNone/>
              <a:defRPr/>
            </a:pPr>
            <a:endParaRPr lang="en-US" sz="1600" dirty="0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404813"/>
            <a:ext cx="7561138" cy="647700"/>
          </a:xfrm>
        </p:spPr>
        <p:txBody>
          <a:bodyPr/>
          <a:lstStyle/>
          <a:p>
            <a:r>
              <a:rPr lang="en-US" sz="2400" b="1" i="1" dirty="0" smtClean="0">
                <a:ea typeface="ＭＳ Ｐゴシック" charset="-128"/>
              </a:rPr>
              <a:t>The Integrated Resource Plan (IRP)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908050"/>
            <a:ext cx="7489130" cy="467995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sz="1800" dirty="0" smtClean="0">
              <a:ea typeface="ＭＳ Ｐゴシック" charset="-128"/>
            </a:endParaRPr>
          </a:p>
          <a:p>
            <a:pPr lvl="1">
              <a:lnSpc>
                <a:spcPct val="150000"/>
              </a:lnSpc>
              <a:defRPr/>
            </a:pPr>
            <a:r>
              <a:rPr lang="en-US" sz="1600" dirty="0" smtClean="0">
                <a:ea typeface="ＭＳ Ｐゴシック" charset="-128"/>
              </a:rPr>
              <a:t>IRP 1 was completed with a 3 year </a:t>
            </a:r>
            <a:r>
              <a:rPr lang="en-US" sz="1600" dirty="0" smtClean="0">
                <a:ea typeface="ＭＳ Ｐゴシック" charset="-128"/>
              </a:rPr>
              <a:t>window lifespan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1600" dirty="0" smtClean="0">
                <a:ea typeface="ＭＳ Ｐゴシック" charset="-128"/>
              </a:rPr>
              <a:t>IRP 2 is</a:t>
            </a:r>
            <a:r>
              <a:rPr lang="en-US" sz="1600" dirty="0" smtClean="0">
                <a:ea typeface="ＭＳ Ｐゴシック" charset="-128"/>
              </a:rPr>
              <a:t> close to completion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1600" dirty="0" smtClean="0">
                <a:ea typeface="ＭＳ Ｐゴシック" charset="-128"/>
              </a:rPr>
              <a:t>Assumptions for the IRP 2 were completed and consulted with stakeholders 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1600" dirty="0" smtClean="0">
                <a:ea typeface="ＭＳ Ｐゴシック" charset="-128"/>
              </a:rPr>
              <a:t>A base</a:t>
            </a:r>
            <a:r>
              <a:rPr lang="en-US" sz="1600" dirty="0" smtClean="0">
                <a:ea typeface="ＭＳ Ｐゴシック" charset="-128"/>
              </a:rPr>
              <a:t> </a:t>
            </a:r>
            <a:r>
              <a:rPr lang="en-US" sz="1600" dirty="0" smtClean="0">
                <a:ea typeface="ＭＳ Ｐゴシック" charset="-128"/>
              </a:rPr>
              <a:t>case</a:t>
            </a:r>
            <a:r>
              <a:rPr lang="en-US" sz="1600" dirty="0" smtClean="0">
                <a:ea typeface="ＭＳ Ｐゴシック" charset="-128"/>
              </a:rPr>
              <a:t> </a:t>
            </a:r>
            <a:r>
              <a:rPr lang="en-US" sz="1600" dirty="0" smtClean="0">
                <a:ea typeface="ＭＳ Ｐゴシック" charset="-128"/>
              </a:rPr>
              <a:t>has been completed and presented to the IMC on energy</a:t>
            </a:r>
            <a:r>
              <a:rPr lang="en-US" sz="1600" dirty="0" smtClean="0">
                <a:ea typeface="ＭＳ Ｐゴシック" charset="-128"/>
              </a:rPr>
              <a:t> 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1600" dirty="0" smtClean="0">
                <a:ea typeface="ＭＳ Ｐゴシック" charset="-128"/>
              </a:rPr>
              <a:t>A policy and risk adjusted IRP will be out for </a:t>
            </a:r>
            <a:r>
              <a:rPr lang="en-US" sz="1600" dirty="0" smtClean="0">
                <a:ea typeface="ＭＳ Ｐゴシック" charset="-128"/>
              </a:rPr>
              <a:t>stakeholder</a:t>
            </a:r>
            <a:r>
              <a:rPr lang="en-US" sz="1600" dirty="0" smtClean="0">
                <a:ea typeface="ＭＳ Ｐゴシック" charset="-128"/>
              </a:rPr>
              <a:t> comment shortly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1600" dirty="0" smtClean="0">
                <a:ea typeface="ＭＳ Ｐゴシック" charset="-128"/>
              </a:rPr>
              <a:t>IRP 2</a:t>
            </a:r>
            <a:r>
              <a:rPr lang="en-US" sz="1600" dirty="0" smtClean="0">
                <a:ea typeface="ＭＳ Ｐゴシック" charset="-128"/>
              </a:rPr>
              <a:t> </a:t>
            </a:r>
            <a:r>
              <a:rPr lang="en-US" sz="1600" dirty="0" smtClean="0">
                <a:ea typeface="ＭＳ Ｐゴシック" charset="-128"/>
              </a:rPr>
              <a:t> approval is expected</a:t>
            </a:r>
            <a:r>
              <a:rPr lang="en-US" sz="1600" dirty="0" smtClean="0">
                <a:ea typeface="ＭＳ Ｐゴシック" charset="-128"/>
              </a:rPr>
              <a:t> in late  </a:t>
            </a:r>
            <a:r>
              <a:rPr lang="en-US" sz="1600" dirty="0" smtClean="0">
                <a:ea typeface="ＭＳ Ｐゴシック" charset="-128"/>
              </a:rPr>
              <a:t>November 2010 and it will be valid for </a:t>
            </a:r>
            <a:r>
              <a:rPr lang="en-US" sz="1600" dirty="0" smtClean="0">
                <a:ea typeface="ＭＳ Ｐゴシック" charset="-128"/>
              </a:rPr>
              <a:t>20 </a:t>
            </a:r>
            <a:r>
              <a:rPr lang="en-US" sz="1600" dirty="0" smtClean="0">
                <a:ea typeface="ＭＳ Ｐゴシック" charset="-128"/>
              </a:rPr>
              <a:t>years.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1600" dirty="0" smtClean="0">
                <a:ea typeface="ＭＳ Ｐゴシック" charset="-128"/>
              </a:rPr>
              <a:t>The IRP2 may be reviewed as and when necessary.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404813"/>
            <a:ext cx="7740650" cy="647700"/>
          </a:xfrm>
        </p:spPr>
        <p:txBody>
          <a:bodyPr/>
          <a:lstStyle/>
          <a:p>
            <a:r>
              <a:rPr lang="en-US" sz="2400" b="1" i="1" dirty="0" smtClean="0">
                <a:ea typeface="ＭＳ Ｐゴシック" charset="-128"/>
              </a:rPr>
              <a:t>Conclusion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908050"/>
            <a:ext cx="7345114" cy="46799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 dirty="0" smtClean="0">
                <a:ea typeface="ＭＳ Ｐゴシック" charset="-128"/>
              </a:rPr>
              <a:t>It should be noted that the whole regulatory framework is under review to allow for easy participation of IPPs in electricity generation</a:t>
            </a:r>
            <a:endParaRPr lang="en-US" sz="16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ea typeface="ＭＳ Ｐゴシック" charset="-128"/>
              </a:rPr>
              <a:t>In </a:t>
            </a:r>
            <a:r>
              <a:rPr lang="en-US" sz="1600" dirty="0" smtClean="0">
                <a:ea typeface="ＭＳ Ｐゴシック" charset="-128"/>
              </a:rPr>
              <a:t>the absence of an independent buyer, the Department will facilitate the documentation for the procurement of the IPPs.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ea typeface="ＭＳ Ｐゴシック" charset="-128"/>
              </a:rPr>
              <a:t>After the </a:t>
            </a:r>
            <a:r>
              <a:rPr lang="en-US" sz="1600" dirty="0" smtClean="0">
                <a:ea typeface="ＭＳ Ｐゴシック" charset="-128"/>
              </a:rPr>
              <a:t>Minister</a:t>
            </a:r>
            <a:r>
              <a:rPr lang="en-US" sz="1600" dirty="0" smtClean="0">
                <a:ea typeface="ＭＳ Ｐゴシック" charset="-128"/>
              </a:rPr>
              <a:t>ial </a:t>
            </a:r>
            <a:r>
              <a:rPr lang="en-US" sz="1600" dirty="0" smtClean="0">
                <a:ea typeface="ＭＳ Ｐゴシック" charset="-128"/>
              </a:rPr>
              <a:t> </a:t>
            </a:r>
            <a:r>
              <a:rPr lang="en-US" sz="1600" dirty="0" smtClean="0">
                <a:ea typeface="ＭＳ Ｐゴシック" charset="-128"/>
              </a:rPr>
              <a:t>determination, all procurement documentation will be transferred to </a:t>
            </a:r>
            <a:r>
              <a:rPr lang="en-US" sz="1600" dirty="0" smtClean="0">
                <a:ea typeface="ＭＳ Ｐゴシック" charset="-128"/>
              </a:rPr>
              <a:t>the designated </a:t>
            </a:r>
            <a:r>
              <a:rPr lang="en-US" sz="1600" dirty="0" smtClean="0">
                <a:ea typeface="ＭＳ Ｐゴシック" charset="-128"/>
              </a:rPr>
              <a:t>buyer.</a:t>
            </a:r>
          </a:p>
          <a:p>
            <a:pPr lvl="1">
              <a:lnSpc>
                <a:spcPct val="150000"/>
              </a:lnSpc>
              <a:buNone/>
            </a:pPr>
            <a:endParaRPr lang="en-US" sz="1600" dirty="0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SECRET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3B16AC-EAA1-4E25-99FC-7A7A8C70CC0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7824" y="1556792"/>
            <a:ext cx="41044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Thank You</a:t>
            </a:r>
            <a:endParaRPr lang="en-US" sz="5400" b="1" i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4567</TotalTime>
  <Words>449</Words>
  <Application>Microsoft Macintosh PowerPoint</Application>
  <PresentationFormat>On-screen Show (4:3)</PresentationFormat>
  <Paragraphs>66</Paragraphs>
  <Slides>8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1_Default Design</vt:lpstr>
      <vt:lpstr>Slide 1</vt:lpstr>
      <vt:lpstr>    Table of Contents </vt:lpstr>
      <vt:lpstr> Regulatory Framework</vt:lpstr>
      <vt:lpstr>New Generation Capacity Regulations</vt:lpstr>
      <vt:lpstr>Who is the buyer?</vt:lpstr>
      <vt:lpstr>The Integrated Resource Plan (IRP)</vt:lpstr>
      <vt:lpstr>Conclusion</vt:lpstr>
      <vt:lpstr>Slide 8</vt:lpstr>
    </vt:vector>
  </TitlesOfParts>
  <Company>DME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Department of Minerals and Energy</dc:creator>
  <cp:lastModifiedBy>mthokozisi mpofu</cp:lastModifiedBy>
  <cp:revision>354</cp:revision>
  <dcterms:created xsi:type="dcterms:W3CDTF">2010-09-28T10:20:08Z</dcterms:created>
  <dcterms:modified xsi:type="dcterms:W3CDTF">2010-09-28T12:36:30Z</dcterms:modified>
</cp:coreProperties>
</file>