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576" r:id="rId3"/>
    <p:sldId id="578" r:id="rId4"/>
    <p:sldId id="579" r:id="rId5"/>
    <p:sldId id="580" r:id="rId6"/>
    <p:sldId id="581" r:id="rId7"/>
    <p:sldId id="593" r:id="rId8"/>
    <p:sldId id="582" r:id="rId9"/>
    <p:sldId id="583" r:id="rId10"/>
    <p:sldId id="584" r:id="rId11"/>
    <p:sldId id="585" r:id="rId12"/>
    <p:sldId id="586" r:id="rId13"/>
    <p:sldId id="587" r:id="rId14"/>
    <p:sldId id="588" r:id="rId15"/>
    <p:sldId id="589" r:id="rId16"/>
    <p:sldId id="590" r:id="rId17"/>
    <p:sldId id="591" r:id="rId18"/>
    <p:sldId id="592" r:id="rId19"/>
    <p:sldId id="452" r:id="rId20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pos="5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21"/>
    <a:srgbClr val="8871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0559" autoAdjust="0"/>
    <p:restoredTop sz="94849" autoAdjust="0"/>
  </p:normalViewPr>
  <p:slideViewPr>
    <p:cSldViewPr snapToGrid="0" snapToObjects="1" showGuides="1">
      <p:cViewPr varScale="1">
        <p:scale>
          <a:sx n="89" d="100"/>
          <a:sy n="89" d="100"/>
        </p:scale>
        <p:origin x="725" y="72"/>
      </p:cViewPr>
      <p:guideLst>
        <p:guide orient="horz" pos="890"/>
        <p:guide pos="5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A2924-A19A-9242-A793-D6A0B3977816}" type="datetimeFigureOut">
              <a:rPr lang="en-US" smtClean="0"/>
              <a:t>8/6/2019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4A76E-7429-9043-BD08-E4C0DBB6F5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659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4A76E-7429-9043-BD08-E4C0DBB6F5B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0804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4FF2F2-EC3A-42A2-A435-5463DB640465}" type="slidenum">
              <a:rPr lang="en-ZA" smtClean="0"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79038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DF6286-5FFC-4F9C-A7C0-D2D4C6BC86EE}" type="slidenum">
              <a:rPr lang="en-GB" smtClean="0"/>
              <a:pPr/>
              <a:t>11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867347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5125"/>
          </a:xfrm>
        </p:spPr>
        <p:txBody>
          <a:bodyPr/>
          <a:lstStyle/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0121" y="6356353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CF896E1B-D226-485E-9480-8E5E82C2730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909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509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889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91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45325" y="6356350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52DD0D78-D787-4D6F-A5A1-C06F6C1B8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54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259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519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087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912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574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986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50"/>
            </a:lvl1pPr>
          </a:lstStyle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1926" y="6345717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A8FAC984-BA54-432C-B13E-DE9C3C64418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071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SECRET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6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Training%20evaluation%20-%20Energy%20and%20Network%20Control.doc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Training%20evaluation%20-%20HR%20Development.do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Training%20evaluation%20-%20Low%20Voltage.doc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Training%20evaluation%20-%20Metering.do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Training%20evaluation%20-%20Network%20Optimization.doc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Training%20evaluation%20-%20Revenue%20protection.do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Training%20evaluation%20-%20Sales%20System.do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Training%20evaluation%20-%20Transmission.do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65E35.493B52A0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Training%20evaluation%20-%20Design%20%20Development.doc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3 Recreated Front Cov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393824" y="1056306"/>
            <a:ext cx="662463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hlinkClick r:id="rId2" action="ppaction://hlinkfile"/>
              </a:rPr>
              <a:t>ENGINEERING – ENERGY AND NETWORK CONTROL</a:t>
            </a:r>
            <a:endParaRPr lang="en-US" sz="2800" dirty="0"/>
          </a:p>
          <a:p>
            <a:pPr algn="ctr">
              <a:spcBef>
                <a:spcPct val="50000"/>
              </a:spcBef>
            </a:pPr>
            <a:endParaRPr lang="en-US" sz="2800" dirty="0"/>
          </a:p>
          <a:p>
            <a:pPr algn="ctr">
              <a:spcBef>
                <a:spcPct val="50000"/>
              </a:spcBef>
            </a:pPr>
            <a:r>
              <a:rPr lang="en-ZA" sz="2800" b="1" dirty="0"/>
              <a:t> </a:t>
            </a:r>
            <a:endParaRPr lang="en-GB" sz="2800" b="1" dirty="0"/>
          </a:p>
        </p:txBody>
      </p:sp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1393824" y="2295072"/>
            <a:ext cx="7364413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endParaRPr lang="en-GB" dirty="0"/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Overall knowledge of operating system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Power distribution concepts- 133/33/ 11 kV &amp; 132/11 kV networks, ring feeds &amp; control methods.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Switching methods, procedures &amp; permits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Control room operation, handling complaints, and communication with workforce.</a:t>
            </a:r>
          </a:p>
          <a:p>
            <a:pPr marL="342900" indent="-342900">
              <a:buFontTx/>
              <a:buChar char="•"/>
              <a:defRPr/>
            </a:pPr>
            <a:endParaRPr lang="en-US" sz="2400" dirty="0"/>
          </a:p>
          <a:p>
            <a:pPr marL="342900" indent="-342900">
              <a:buFontTx/>
              <a:buChar char="•"/>
              <a:defRPr/>
            </a:pPr>
            <a:endParaRPr lang="en-US" sz="2400" dirty="0"/>
          </a:p>
          <a:p>
            <a:pPr marL="342900" indent="-342900">
              <a:buFontTx/>
              <a:buChar char="•"/>
              <a:defRPr/>
            </a:pPr>
            <a:endParaRPr lang="en-ZA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14500" lvl="3" indent="-342900">
              <a:defRPr/>
            </a:pPr>
            <a:endParaRPr lang="en-ZA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14500" lvl="3" indent="-342900">
              <a:buFontTx/>
              <a:buChar char="•"/>
              <a:defRPr/>
            </a:pPr>
            <a:endParaRPr lang="en-ZA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defRPr/>
            </a:pPr>
            <a:r>
              <a:rPr lang="en-ZA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</a:t>
            </a:r>
            <a:endParaRPr lang="en-GB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7374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600200" y="961304"/>
            <a:ext cx="662463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hlinkClick r:id="rId3" action="ppaction://hlinkfile"/>
              </a:rPr>
              <a:t>CORPORATE SERVICES – HR DEVELOPMENT</a:t>
            </a:r>
            <a:endParaRPr lang="en-US" sz="2800" dirty="0"/>
          </a:p>
          <a:p>
            <a:pPr algn="ctr">
              <a:spcBef>
                <a:spcPct val="50000"/>
              </a:spcBef>
            </a:pPr>
            <a:endParaRPr lang="en-US" sz="2800" dirty="0"/>
          </a:p>
          <a:p>
            <a:pPr algn="ctr">
              <a:spcBef>
                <a:spcPct val="50000"/>
              </a:spcBef>
            </a:pPr>
            <a:r>
              <a:rPr lang="en-ZA" sz="2800" b="1" dirty="0"/>
              <a:t> </a:t>
            </a:r>
            <a:endParaRPr lang="en-GB" sz="2800" b="1" dirty="0"/>
          </a:p>
        </p:txBody>
      </p:sp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1600200" y="1511300"/>
            <a:ext cx="7364413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endParaRPr lang="en-GB" dirty="0"/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Induction Phase 3 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Safety signs and </a:t>
            </a:r>
            <a:r>
              <a:rPr lang="en-US" sz="2400" b="1" dirty="0" err="1"/>
              <a:t>colour</a:t>
            </a:r>
            <a:r>
              <a:rPr lang="en-US" sz="2400" b="1" dirty="0"/>
              <a:t> code 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Identification of conductors, cables and knowledge of current carrying capacity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Connecting methods of conductors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Making 16mm x 4 core PVC cable termination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Knowledge of basic panel wiring methods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Knowledge of electrical components (consumer and streetlight control)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Make a 11kV XLPE cable termination</a:t>
            </a:r>
          </a:p>
          <a:p>
            <a:pPr marL="1714500" lvl="3" indent="-342900">
              <a:buFontTx/>
              <a:buChar char="•"/>
              <a:defRPr/>
            </a:pPr>
            <a:endParaRPr lang="en-ZA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defRPr/>
            </a:pPr>
            <a:r>
              <a:rPr lang="en-ZA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</a:t>
            </a:r>
            <a:endParaRPr lang="en-GB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9166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359952" y="1115683"/>
            <a:ext cx="662463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hlinkClick r:id="rId2" action="ppaction://hlinkfile"/>
              </a:rPr>
              <a:t>ENGINEERING – LOW &amp; HIGH VOLTAGE</a:t>
            </a:r>
            <a:endParaRPr lang="en-US" sz="2800" dirty="0"/>
          </a:p>
          <a:p>
            <a:pPr algn="ctr">
              <a:spcBef>
                <a:spcPct val="50000"/>
              </a:spcBef>
            </a:pPr>
            <a:endParaRPr lang="en-US" sz="2800" dirty="0"/>
          </a:p>
          <a:p>
            <a:pPr algn="ctr">
              <a:spcBef>
                <a:spcPct val="50000"/>
              </a:spcBef>
            </a:pPr>
            <a:r>
              <a:rPr lang="en-ZA" sz="2800" b="1" dirty="0"/>
              <a:t> </a:t>
            </a:r>
            <a:endParaRPr lang="en-GB" sz="2800" b="1" dirty="0"/>
          </a:p>
        </p:txBody>
      </p:sp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1600200" y="1511300"/>
            <a:ext cx="7364413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endParaRPr lang="en-GB" dirty="0"/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Maintenance of LV, MV &amp; HV systems 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Construction and maintaining LV, MV and HV distribution systems</a:t>
            </a:r>
            <a:endParaRPr lang="en-US" sz="2400" dirty="0"/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Supervising and taking responsibility for project, or part of a project 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Maintenance and construction of streetlight systems </a:t>
            </a:r>
            <a:r>
              <a:rPr lang="en-ZA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</a:t>
            </a:r>
            <a:endParaRPr lang="en-GB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4773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600200" y="1349973"/>
            <a:ext cx="662463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hlinkClick r:id="rId2" action="ppaction://hlinkfile"/>
              </a:rPr>
              <a:t>RETAIL - METERING</a:t>
            </a:r>
            <a:endParaRPr lang="en-US" sz="2800" dirty="0"/>
          </a:p>
          <a:p>
            <a:pPr algn="ctr">
              <a:spcBef>
                <a:spcPct val="50000"/>
              </a:spcBef>
            </a:pPr>
            <a:endParaRPr lang="en-US" sz="2800" dirty="0"/>
          </a:p>
          <a:p>
            <a:pPr algn="ctr">
              <a:spcBef>
                <a:spcPct val="50000"/>
              </a:spcBef>
            </a:pPr>
            <a:r>
              <a:rPr lang="en-ZA" sz="2800" b="1" dirty="0"/>
              <a:t> </a:t>
            </a:r>
            <a:endParaRPr lang="en-GB" sz="2800" b="1" dirty="0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386444" y="2427091"/>
            <a:ext cx="7364413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en-GB" dirty="0"/>
          </a:p>
          <a:p>
            <a:pPr marL="342900" indent="-342900">
              <a:buFontTx/>
              <a:buChar char="•"/>
            </a:pPr>
            <a:r>
              <a:rPr lang="en-US" sz="2400" b="1" dirty="0"/>
              <a:t>Installing and wiring of meters</a:t>
            </a:r>
          </a:p>
          <a:p>
            <a:pPr marL="342900" indent="-342900">
              <a:buFontTx/>
              <a:buChar char="•"/>
            </a:pPr>
            <a:r>
              <a:rPr lang="en-US" sz="2400" b="1" dirty="0"/>
              <a:t>Meter complaints</a:t>
            </a:r>
            <a:endParaRPr lang="en-US" sz="2400" dirty="0"/>
          </a:p>
          <a:p>
            <a:pPr marL="342900" indent="-342900">
              <a:buFontTx/>
              <a:buChar char="•"/>
            </a:pPr>
            <a:r>
              <a:rPr lang="en-US" sz="2400" b="1" dirty="0"/>
              <a:t>Managing and control of metering service</a:t>
            </a:r>
          </a:p>
        </p:txBody>
      </p:sp>
    </p:spTree>
    <p:extLst>
      <p:ext uri="{BB962C8B-B14F-4D97-AF65-F5344CB8AC3E}">
        <p14:creationId xmlns:p14="http://schemas.microsoft.com/office/powerpoint/2010/main" val="4146762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383703" y="1029412"/>
            <a:ext cx="662463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hlinkClick r:id="rId2" action="ppaction://hlinkfile"/>
              </a:rPr>
              <a:t>ENGINEERING – NETWORK OPTIMIZATION</a:t>
            </a:r>
            <a:endParaRPr lang="en-US" sz="2800" dirty="0"/>
          </a:p>
          <a:p>
            <a:pPr algn="ctr">
              <a:spcBef>
                <a:spcPct val="50000"/>
              </a:spcBef>
            </a:pPr>
            <a:endParaRPr lang="en-US" sz="2800" dirty="0"/>
          </a:p>
          <a:p>
            <a:pPr algn="ctr">
              <a:spcBef>
                <a:spcPct val="50000"/>
              </a:spcBef>
            </a:pPr>
            <a:r>
              <a:rPr lang="en-ZA" sz="2800" b="1" dirty="0"/>
              <a:t> </a:t>
            </a:r>
            <a:endParaRPr lang="en-GB" sz="2800" b="1" dirty="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547813" y="2152568"/>
            <a:ext cx="7364413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en-GB" dirty="0"/>
          </a:p>
          <a:p>
            <a:pPr marL="342900" indent="-342900">
              <a:buFontTx/>
              <a:buChar char="•"/>
            </a:pPr>
            <a:r>
              <a:rPr lang="en-US" sz="2400" b="1" dirty="0"/>
              <a:t>Transformers</a:t>
            </a:r>
          </a:p>
          <a:p>
            <a:pPr marL="342900" indent="-342900">
              <a:buFontTx/>
              <a:buChar char="•"/>
            </a:pPr>
            <a:r>
              <a:rPr lang="en-US" sz="2400" b="1" dirty="0"/>
              <a:t>Protection/SCADA</a:t>
            </a:r>
            <a:endParaRPr lang="en-US" sz="2400" dirty="0"/>
          </a:p>
          <a:p>
            <a:pPr marL="342900" indent="-342900">
              <a:buFontTx/>
              <a:buChar char="•"/>
            </a:pPr>
            <a:r>
              <a:rPr lang="en-US" sz="2400" b="1" dirty="0"/>
              <a:t>Testing</a:t>
            </a:r>
          </a:p>
        </p:txBody>
      </p:sp>
    </p:spTree>
    <p:extLst>
      <p:ext uri="{BB962C8B-B14F-4D97-AF65-F5344CB8AC3E}">
        <p14:creationId xmlns:p14="http://schemas.microsoft.com/office/powerpoint/2010/main" val="3801750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393824" y="1219489"/>
            <a:ext cx="6624637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hlinkClick r:id="rId2" action="ppaction://hlinkfile"/>
              </a:rPr>
              <a:t>RETAIL – REVENUE PROTECTION</a:t>
            </a:r>
            <a:endParaRPr lang="en-US" sz="2800" dirty="0"/>
          </a:p>
          <a:p>
            <a:pPr algn="ctr">
              <a:spcBef>
                <a:spcPct val="50000"/>
              </a:spcBef>
            </a:pPr>
            <a:r>
              <a:rPr lang="en-ZA" sz="2800" b="1" dirty="0"/>
              <a:t> </a:t>
            </a:r>
            <a:endParaRPr lang="en-GB" sz="2800" b="1" dirty="0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393824" y="2378198"/>
            <a:ext cx="7364413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en-GB" dirty="0"/>
          </a:p>
          <a:p>
            <a:pPr marL="342900" indent="-342900">
              <a:buFontTx/>
              <a:buChar char="•"/>
            </a:pPr>
            <a:r>
              <a:rPr lang="en-US" sz="2400" b="1" dirty="0"/>
              <a:t>Test and calibrate energy meters</a:t>
            </a:r>
          </a:p>
          <a:p>
            <a:pPr marL="342900" indent="-342900">
              <a:buFontTx/>
              <a:buChar char="•"/>
            </a:pPr>
            <a:r>
              <a:rPr lang="en-US" sz="2400" b="1" dirty="0"/>
              <a:t>Connecting and maintaining consumer services</a:t>
            </a:r>
          </a:p>
          <a:p>
            <a:pPr marL="342900" indent="-342900">
              <a:buFontTx/>
              <a:buChar char="•"/>
            </a:pPr>
            <a:r>
              <a:rPr lang="en-US" sz="2400" b="1" dirty="0"/>
              <a:t>Ordering equipment and material, arrange with-off for change-overs, connections, testing and finishing off.</a:t>
            </a:r>
          </a:p>
        </p:txBody>
      </p:sp>
    </p:spTree>
    <p:extLst>
      <p:ext uri="{BB962C8B-B14F-4D97-AF65-F5344CB8AC3E}">
        <p14:creationId xmlns:p14="http://schemas.microsoft.com/office/powerpoint/2010/main" val="25688335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393824" y="1136363"/>
            <a:ext cx="6624637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hlinkClick r:id="rId2" action="ppaction://hlinkfile"/>
              </a:rPr>
              <a:t>RETAIL – SALES SYSTEM</a:t>
            </a:r>
            <a:endParaRPr lang="en-US" sz="2800" dirty="0"/>
          </a:p>
          <a:p>
            <a:pPr algn="ctr">
              <a:spcBef>
                <a:spcPct val="50000"/>
              </a:spcBef>
            </a:pPr>
            <a:r>
              <a:rPr lang="en-ZA" sz="2800" b="1" dirty="0"/>
              <a:t> </a:t>
            </a:r>
            <a:endParaRPr lang="en-GB" sz="2800" b="1" dirty="0"/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393824" y="2306947"/>
            <a:ext cx="7364413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en-GB" dirty="0"/>
          </a:p>
          <a:p>
            <a:pPr marL="342900" indent="-342900">
              <a:buFontTx/>
              <a:buChar char="•"/>
            </a:pPr>
            <a:r>
              <a:rPr lang="en-US" sz="2400" b="1" dirty="0"/>
              <a:t>Use of test instruments  and basic repairs</a:t>
            </a:r>
          </a:p>
          <a:p>
            <a:pPr marL="342900" indent="-342900">
              <a:buFontTx/>
              <a:buChar char="•"/>
            </a:pPr>
            <a:r>
              <a:rPr lang="en-US" sz="2400" b="1" dirty="0"/>
              <a:t>Telemetry and computer systems</a:t>
            </a:r>
          </a:p>
          <a:p>
            <a:pPr marL="342900" indent="-342900">
              <a:buFontTx/>
              <a:buChar char="•"/>
            </a:pPr>
            <a:r>
              <a:rPr lang="en-US" sz="2400" b="1" dirty="0"/>
              <a:t>Two-way radio communication system</a:t>
            </a:r>
          </a:p>
          <a:p>
            <a:pPr marL="342900" indent="-342900">
              <a:buFontTx/>
              <a:buChar char="•"/>
            </a:pPr>
            <a:r>
              <a:rPr lang="en-US" sz="2400" b="1" dirty="0"/>
              <a:t>Vending equipment and service</a:t>
            </a:r>
          </a:p>
        </p:txBody>
      </p:sp>
    </p:spTree>
    <p:extLst>
      <p:ext uri="{BB962C8B-B14F-4D97-AF65-F5344CB8AC3E}">
        <p14:creationId xmlns:p14="http://schemas.microsoft.com/office/powerpoint/2010/main" val="11898436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1393824" y="975684"/>
            <a:ext cx="6624637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hlinkClick r:id="rId2" action="ppaction://hlinkfile"/>
              </a:rPr>
              <a:t>ENGINEERING – TRANSMISSION</a:t>
            </a:r>
            <a:endParaRPr lang="en-US" sz="2800" dirty="0"/>
          </a:p>
          <a:p>
            <a:pPr algn="ctr">
              <a:spcBef>
                <a:spcPct val="50000"/>
              </a:spcBef>
            </a:pPr>
            <a:r>
              <a:rPr lang="en-ZA" sz="2800" b="1" dirty="0"/>
              <a:t> </a:t>
            </a:r>
            <a:endParaRPr lang="en-GB" sz="2800" b="1" dirty="0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393824" y="1938812"/>
            <a:ext cx="7364413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en-GB" dirty="0"/>
          </a:p>
          <a:p>
            <a:pPr marL="342900" indent="-342900">
              <a:buFontTx/>
              <a:buChar char="•"/>
            </a:pPr>
            <a:r>
              <a:rPr lang="en-US" sz="2400" b="1" dirty="0"/>
              <a:t>Medium &amp; High voltage switches</a:t>
            </a:r>
          </a:p>
          <a:p>
            <a:pPr marL="342900" indent="-342900">
              <a:buFontTx/>
              <a:buChar char="•"/>
            </a:pPr>
            <a:r>
              <a:rPr lang="en-US" sz="2400" b="1" dirty="0"/>
              <a:t>Maintenance of LV, MV &amp; HV systems</a:t>
            </a:r>
          </a:p>
          <a:p>
            <a:pPr marL="342900" indent="-342900">
              <a:buFontTx/>
              <a:buChar char="•"/>
            </a:pPr>
            <a:r>
              <a:rPr lang="en-US" sz="2400" b="1" dirty="0"/>
              <a:t>Construction and maintaining LV, MV and HV distribution systems</a:t>
            </a:r>
            <a:endParaRPr lang="en-US" sz="2400" dirty="0"/>
          </a:p>
          <a:p>
            <a:pPr marL="342900" indent="-342900">
              <a:buFontTx/>
              <a:buChar char="•"/>
            </a:pPr>
            <a:r>
              <a:rPr lang="en-US" sz="2400" b="1" dirty="0"/>
              <a:t>Supervising and taking responsibility for project, or part of a project</a:t>
            </a:r>
          </a:p>
        </p:txBody>
      </p:sp>
    </p:spTree>
    <p:extLst>
      <p:ext uri="{BB962C8B-B14F-4D97-AF65-F5344CB8AC3E}">
        <p14:creationId xmlns:p14="http://schemas.microsoft.com/office/powerpoint/2010/main" val="1113160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Text Box 2"/>
          <p:cNvSpPr txBox="1">
            <a:spLocks noChangeArrowheads="1"/>
          </p:cNvSpPr>
          <p:nvPr/>
        </p:nvSpPr>
        <p:spPr bwMode="auto">
          <a:xfrm>
            <a:off x="1763713" y="379413"/>
            <a:ext cx="6624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ZA" sz="2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CONCLUSION</a:t>
            </a:r>
            <a:endParaRPr lang="en-GB" sz="28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1547813" y="1196975"/>
            <a:ext cx="6337300" cy="7143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7332" name="Text Box 4"/>
          <p:cNvSpPr txBox="1">
            <a:spLocks noChangeArrowheads="1"/>
          </p:cNvSpPr>
          <p:nvPr/>
        </p:nvSpPr>
        <p:spPr bwMode="auto">
          <a:xfrm>
            <a:off x="1066801" y="1268413"/>
            <a:ext cx="78486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>
              <a:buFontTx/>
              <a:buChar char="•"/>
              <a:defRPr/>
            </a:pPr>
            <a:r>
              <a:rPr lang="en-US" sz="2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DOE </a:t>
            </a:r>
            <a:r>
              <a:rPr lang="en-US" sz="2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will</a:t>
            </a:r>
            <a:r>
              <a:rPr lang="en-GB" sz="2200" dirty="0"/>
              <a:t> contribute towards </a:t>
            </a:r>
            <a:r>
              <a:rPr lang="en-GB" sz="2200" dirty="0" smtClean="0"/>
              <a:t>the development </a:t>
            </a:r>
            <a:r>
              <a:rPr lang="en-GB" sz="2200" dirty="0"/>
              <a:t>of </a:t>
            </a:r>
            <a:r>
              <a:rPr lang="en-GB" sz="2200" dirty="0" smtClean="0"/>
              <a:t>conditions that </a:t>
            </a:r>
            <a:r>
              <a:rPr lang="en-GB" sz="2200" dirty="0"/>
              <a:t>will encourage Black </a:t>
            </a:r>
            <a:r>
              <a:rPr lang="en-GB" sz="2200" dirty="0" smtClean="0"/>
              <a:t>Economic Empowerment </a:t>
            </a:r>
            <a:r>
              <a:rPr lang="en-GB" sz="2200" dirty="0"/>
              <a:t>and the participation of SMMEs in the </a:t>
            </a:r>
            <a:r>
              <a:rPr lang="en-GB" sz="2200" dirty="0" smtClean="0"/>
              <a:t>Electricity </a:t>
            </a:r>
            <a:r>
              <a:rPr lang="en-GB" sz="2200" dirty="0"/>
              <a:t>Sector</a:t>
            </a:r>
            <a:r>
              <a:rPr lang="en-ZA" dirty="0" smtClean="0"/>
              <a:t>.</a:t>
            </a:r>
            <a:endParaRPr lang="en-ZA" dirty="0"/>
          </a:p>
          <a:p>
            <a:pPr algn="just">
              <a:defRPr/>
            </a:pPr>
            <a:endParaRPr lang="en-ZA" dirty="0"/>
          </a:p>
          <a:p>
            <a:pPr algn="just">
              <a:buFontTx/>
              <a:buChar char="•"/>
              <a:defRPr/>
            </a:pPr>
            <a:r>
              <a:rPr lang="en-ZA" dirty="0"/>
              <a:t>  </a:t>
            </a:r>
            <a:r>
              <a:rPr lang="en-ZA" sz="2200" dirty="0"/>
              <a:t>Contribute to the government’s initiative on accelerated and </a:t>
            </a:r>
            <a:r>
              <a:rPr lang="en-ZA" sz="2200" dirty="0" smtClean="0"/>
              <a:t>shared </a:t>
            </a:r>
            <a:r>
              <a:rPr lang="en-ZA" sz="2200" dirty="0"/>
              <a:t>growth initiative of South Africa(</a:t>
            </a:r>
            <a:r>
              <a:rPr lang="en-ZA" sz="2200" dirty="0" err="1"/>
              <a:t>Asgisa</a:t>
            </a:r>
            <a:r>
              <a:rPr lang="en-ZA" sz="2200" dirty="0"/>
              <a:t>) </a:t>
            </a:r>
            <a:r>
              <a:rPr lang="en-ZA" sz="2200" dirty="0" smtClean="0"/>
              <a:t>through INEP electrical engineering </a:t>
            </a:r>
            <a:r>
              <a:rPr lang="en-ZA" sz="2200" dirty="0"/>
              <a:t>training </a:t>
            </a:r>
            <a:r>
              <a:rPr lang="en-ZA" sz="2200" dirty="0" smtClean="0"/>
              <a:t>programme.</a:t>
            </a:r>
          </a:p>
          <a:p>
            <a:pPr algn="just">
              <a:defRPr/>
            </a:pPr>
            <a:endParaRPr lang="en-ZA" sz="2200" dirty="0" smtClean="0"/>
          </a:p>
          <a:p>
            <a:pPr algn="just">
              <a:buFontTx/>
              <a:buChar char="•"/>
              <a:defRPr/>
            </a:pPr>
            <a:r>
              <a:rPr lang="en-ZA" sz="2200" dirty="0" smtClean="0"/>
              <a:t> The challenges of funding can be addressed by introducing training programme budget within the INEP operational budget (e.g. Our CFO approve the proposal)</a:t>
            </a:r>
            <a:endParaRPr lang="en-ZA" sz="2200" dirty="0"/>
          </a:p>
        </p:txBody>
      </p:sp>
    </p:spTree>
    <p:extLst>
      <p:ext uri="{BB962C8B-B14F-4D97-AF65-F5344CB8AC3E}">
        <p14:creationId xmlns:p14="http://schemas.microsoft.com/office/powerpoint/2010/main" val="743431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55576" y="1124744"/>
            <a:ext cx="7772400" cy="2946251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en-US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ZA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id:image001.jpg@01C65E35.493B52A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035" y="1484784"/>
            <a:ext cx="2088232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6A917-72E4-49AE-A528-2FE086ADE409}" type="slidenum">
              <a:rPr lang="en-ZA" smtClean="0"/>
              <a:t>19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1761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24947" y="742950"/>
            <a:ext cx="5258335" cy="1901777"/>
          </a:xfrm>
        </p:spPr>
        <p:txBody>
          <a:bodyPr>
            <a:noAutofit/>
          </a:bodyPr>
          <a:lstStyle/>
          <a:p>
            <a:pPr algn="ctr"/>
            <a:r>
              <a:rPr lang="en-ZA" sz="3600" b="1" dirty="0" smtClean="0"/>
              <a:t>WOMAN’S</a:t>
            </a:r>
            <a:r>
              <a:rPr lang="en-ZA" sz="3600" b="1" dirty="0" smtClean="0"/>
              <a:t> </a:t>
            </a:r>
            <a:r>
              <a:rPr lang="en-ZA" sz="3600" b="1" dirty="0" smtClean="0"/>
              <a:t>MONTH OF SOUTH AFRICANS</a:t>
            </a:r>
            <a:endParaRPr lang="en-Z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66359" y="2644726"/>
            <a:ext cx="4631376" cy="201168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ZA" sz="2800" b="1" dirty="0" smtClean="0"/>
              <a:t>     </a:t>
            </a:r>
          </a:p>
          <a:p>
            <a:pPr marL="0" indent="0" algn="ctr">
              <a:buNone/>
            </a:pPr>
            <a:r>
              <a:rPr lang="en-ZA" b="1" dirty="0" smtClean="0"/>
              <a:t>DMRE</a:t>
            </a:r>
            <a:r>
              <a:rPr lang="en-ZA" sz="3200" b="1" dirty="0" smtClean="0"/>
              <a:t>: </a:t>
            </a:r>
            <a:endParaRPr lang="en-ZA" sz="3200" b="1" dirty="0" smtClean="0"/>
          </a:p>
          <a:p>
            <a:pPr marL="0" indent="0" algn="ctr">
              <a:buNone/>
            </a:pPr>
            <a:r>
              <a:rPr lang="en-ZA" sz="3200" b="1" dirty="0" smtClean="0"/>
              <a:t>INEP Leaners Focus Week</a:t>
            </a:r>
          </a:p>
          <a:p>
            <a:pPr marL="0" indent="0" algn="ctr">
              <a:buNone/>
            </a:pPr>
            <a:r>
              <a:rPr lang="en-ZA" sz="3200" b="1" dirty="0" smtClean="0"/>
              <a:t>CD: Mr Khorommbi Bongwe</a:t>
            </a:r>
          </a:p>
          <a:p>
            <a:pPr marL="0" indent="0" algn="ctr">
              <a:buNone/>
            </a:pPr>
            <a:r>
              <a:rPr lang="en-ZA" b="1" dirty="0" smtClean="0"/>
              <a:t>Date: </a:t>
            </a:r>
            <a:r>
              <a:rPr lang="en-ZA" b="1" dirty="0" smtClean="0"/>
              <a:t>August </a:t>
            </a:r>
            <a:r>
              <a:rPr lang="en-ZA" b="1" dirty="0" smtClean="0"/>
              <a:t>2016</a:t>
            </a:r>
            <a:endParaRPr lang="en-ZA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22" y="5399694"/>
            <a:ext cx="2106779" cy="96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7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3"/>
          <p:cNvSpPr txBox="1">
            <a:spLocks noChangeArrowheads="1"/>
          </p:cNvSpPr>
          <p:nvPr/>
        </p:nvSpPr>
        <p:spPr bwMode="auto">
          <a:xfrm>
            <a:off x="1619250" y="685800"/>
            <a:ext cx="5759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ZA" sz="2800" b="1"/>
              <a:t>BACKGROUND</a:t>
            </a:r>
            <a:endParaRPr lang="en-GB" sz="2800" b="1"/>
          </a:p>
        </p:txBody>
      </p:sp>
      <p:sp>
        <p:nvSpPr>
          <p:cNvPr id="4099" name="Text Box 14"/>
          <p:cNvSpPr txBox="1">
            <a:spLocks noChangeArrowheads="1"/>
          </p:cNvSpPr>
          <p:nvPr/>
        </p:nvSpPr>
        <p:spPr bwMode="auto">
          <a:xfrm>
            <a:off x="1143000" y="1557339"/>
            <a:ext cx="7821613" cy="419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 algn="just">
              <a:spcBef>
                <a:spcPct val="50000"/>
              </a:spcBef>
              <a:buFontTx/>
              <a:buChar char="•"/>
            </a:pPr>
            <a:r>
              <a:rPr lang="en-GB" sz="2150" dirty="0" smtClean="0"/>
              <a:t>INEP directorate produced 198 technicians and artisan through its electrical engineering programme (from 2007/8 – 2008/9 financial year) – </a:t>
            </a:r>
            <a:r>
              <a:rPr lang="en-GB" sz="2150" b="1" dirty="0" smtClean="0"/>
              <a:t>R10 million was spent on stipend.</a:t>
            </a:r>
            <a:endParaRPr lang="en-GB" sz="2150" b="1" dirty="0"/>
          </a:p>
          <a:p>
            <a:pPr marL="177800" indent="-177800" algn="just">
              <a:spcBef>
                <a:spcPct val="20000"/>
              </a:spcBef>
              <a:buFontTx/>
              <a:buChar char="•"/>
            </a:pPr>
            <a:r>
              <a:rPr lang="en-GB" sz="2150" dirty="0" smtClean="0"/>
              <a:t>The training programme was aimed to support ASGISA, JIPSA, municipality capacity programme, poverty alleviation and job creation as South Africa identified as the country that have a severe shortage of skills.</a:t>
            </a:r>
            <a:endParaRPr lang="en-ZA" sz="2150" dirty="0"/>
          </a:p>
          <a:p>
            <a:pPr marL="177800" indent="-177800" algn="just">
              <a:buFontTx/>
              <a:buChar char="•"/>
            </a:pPr>
            <a:r>
              <a:rPr lang="en-ZA" sz="2150" dirty="0"/>
              <a:t> </a:t>
            </a:r>
            <a:r>
              <a:rPr lang="en-ZA" sz="2150" dirty="0" smtClean="0"/>
              <a:t>100% of the trained students were absorbed by different entities (e.g. Eskom, municipalities, consulting companies, etc)</a:t>
            </a:r>
            <a:endParaRPr lang="en-ZA" sz="2150" dirty="0"/>
          </a:p>
          <a:p>
            <a:pPr marL="177800" indent="-177800" algn="just">
              <a:spcBef>
                <a:spcPct val="20000"/>
              </a:spcBef>
              <a:buFontTx/>
              <a:buChar char="•"/>
            </a:pPr>
            <a:r>
              <a:rPr lang="en-ZA" sz="2150" dirty="0" smtClean="0"/>
              <a:t>The programme was stopped in 2009 due to a lack of funds, as it was funded under Departmental savings.</a:t>
            </a:r>
            <a:endParaRPr lang="en-GB" sz="2150" dirty="0"/>
          </a:p>
        </p:txBody>
      </p:sp>
      <p:sp>
        <p:nvSpPr>
          <p:cNvPr id="4100" name="AutoShape 15"/>
          <p:cNvSpPr>
            <a:spLocks noChangeArrowheads="1"/>
          </p:cNvSpPr>
          <p:nvPr/>
        </p:nvSpPr>
        <p:spPr bwMode="auto">
          <a:xfrm>
            <a:off x="1547813" y="1196975"/>
            <a:ext cx="6337300" cy="7143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055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619250" y="549275"/>
            <a:ext cx="5759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ZA" sz="2800" b="1" dirty="0" smtClean="0"/>
              <a:t>Challenges and Mitigation</a:t>
            </a:r>
            <a:endParaRPr lang="en-GB" sz="2800" b="1" dirty="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066800" y="1412875"/>
            <a:ext cx="7897813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 algn="just" eaLnBrk="0" hangingPunct="0">
              <a:buFontTx/>
              <a:buChar char="•"/>
            </a:pPr>
            <a:r>
              <a:rPr lang="en-ZA" sz="2400" dirty="0" smtClean="0"/>
              <a:t>As the programme was stopped due to a lack of funds, the Directorate (INEP) submitted a business proposal for funding to EWSETA in April 2011</a:t>
            </a:r>
            <a:endParaRPr lang="en-ZA" sz="2400" dirty="0"/>
          </a:p>
          <a:p>
            <a:pPr marL="177800" indent="-177800" algn="just" eaLnBrk="0" hangingPunct="0">
              <a:buFont typeface="Arial" pitchFamily="34" charset="0"/>
              <a:buChar char="•"/>
            </a:pPr>
            <a:r>
              <a:rPr lang="en-ZA" sz="2400" dirty="0" smtClean="0"/>
              <a:t>EWSETA approves an amount of R 3 million that will only cater for stipend for a period of 18months.</a:t>
            </a:r>
          </a:p>
          <a:p>
            <a:pPr marL="177800" indent="-177800" algn="just" eaLnBrk="0" hangingPunct="0">
              <a:buFont typeface="Arial" pitchFamily="34" charset="0"/>
              <a:buChar char="•"/>
            </a:pPr>
            <a:r>
              <a:rPr lang="en-ZA" sz="2400" dirty="0" smtClean="0"/>
              <a:t>The steering team was also established to monitor and evaluate the success of the programme, and the team is represented by (INEP (K Bongwe), DoE Human Resource and EWSETA)</a:t>
            </a:r>
          </a:p>
          <a:p>
            <a:pPr marL="177800" indent="-177800" algn="just" eaLnBrk="0" hangingPunct="0">
              <a:buFont typeface="Arial" pitchFamily="34" charset="0"/>
              <a:buChar char="•"/>
            </a:pPr>
            <a:r>
              <a:rPr lang="en-ZA" sz="2400" dirty="0" smtClean="0"/>
              <a:t>The successful candidates will be deployed to various metro municipalities for training purposes.</a:t>
            </a: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1547813" y="1196975"/>
            <a:ext cx="6337300" cy="7143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2882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7"/>
          <p:cNvSpPr txBox="1">
            <a:spLocks noChangeArrowheads="1"/>
          </p:cNvSpPr>
          <p:nvPr/>
        </p:nvSpPr>
        <p:spPr bwMode="auto">
          <a:xfrm>
            <a:off x="1763713" y="379413"/>
            <a:ext cx="66246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ZA" sz="2800" b="1" dirty="0" smtClean="0"/>
              <a:t>OPPORTUNITIES AFTER COMPLETIONS </a:t>
            </a:r>
            <a:endParaRPr lang="en-GB" sz="2800" b="1" dirty="0"/>
          </a:p>
        </p:txBody>
      </p:sp>
      <p:sp>
        <p:nvSpPr>
          <p:cNvPr id="7171" name="AutoShape 30"/>
          <p:cNvSpPr>
            <a:spLocks noChangeArrowheads="1"/>
          </p:cNvSpPr>
          <p:nvPr/>
        </p:nvSpPr>
        <p:spPr bwMode="auto">
          <a:xfrm>
            <a:off x="1547813" y="1196975"/>
            <a:ext cx="6337300" cy="7143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707" name="Text Box 35"/>
          <p:cNvSpPr txBox="1">
            <a:spLocks noChangeArrowheads="1"/>
          </p:cNvSpPr>
          <p:nvPr/>
        </p:nvSpPr>
        <p:spPr bwMode="auto">
          <a:xfrm>
            <a:off x="1600200" y="1511300"/>
            <a:ext cx="5397500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endParaRPr lang="en-GB" dirty="0"/>
          </a:p>
          <a:p>
            <a:pPr marL="342900" indent="-342900">
              <a:buFontTx/>
              <a:buChar char="•"/>
              <a:defRPr/>
            </a:pPr>
            <a:r>
              <a:rPr lang="en-ZA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Consulting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Electrical projects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Mechanical projects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Designs of  electrical network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Technical Audit and Evaluation</a:t>
            </a:r>
          </a:p>
          <a:p>
            <a:pPr marL="342900" indent="-342900">
              <a:defRPr/>
            </a:pPr>
            <a:r>
              <a:rPr lang="en-ZA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</a:t>
            </a:r>
            <a:endParaRPr lang="en-GB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3" name="Text Box 36"/>
          <p:cNvSpPr txBox="1">
            <a:spLocks noChangeArrowheads="1"/>
          </p:cNvSpPr>
          <p:nvPr/>
        </p:nvSpPr>
        <p:spPr bwMode="auto">
          <a:xfrm>
            <a:off x="1600200" y="3375025"/>
            <a:ext cx="4872038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ZA" dirty="0"/>
              <a:t>     </a:t>
            </a:r>
            <a:r>
              <a:rPr lang="en-ZA" sz="2400" b="1" dirty="0"/>
              <a:t>Contracting</a:t>
            </a:r>
          </a:p>
          <a:p>
            <a:pPr lvl="3">
              <a:buFontTx/>
              <a:buChar char="•"/>
            </a:pPr>
            <a:r>
              <a:rPr lang="en-ZA" sz="2400" b="1" dirty="0"/>
              <a:t>  </a:t>
            </a:r>
            <a:r>
              <a:rPr lang="en-ZA" sz="2000" dirty="0"/>
              <a:t>Construction</a:t>
            </a:r>
          </a:p>
          <a:p>
            <a:pPr lvl="3">
              <a:buFontTx/>
              <a:buChar char="•"/>
            </a:pPr>
            <a:r>
              <a:rPr lang="en-ZA" sz="2000" dirty="0"/>
              <a:t>   Electrification</a:t>
            </a:r>
          </a:p>
          <a:p>
            <a:pPr lvl="3">
              <a:buFontTx/>
              <a:buChar char="•"/>
            </a:pPr>
            <a:r>
              <a:rPr lang="en-ZA" sz="2000" dirty="0"/>
              <a:t>   Wiring</a:t>
            </a:r>
          </a:p>
          <a:p>
            <a:pPr lvl="3">
              <a:buFontTx/>
              <a:buChar char="•"/>
            </a:pPr>
            <a:r>
              <a:rPr lang="en-ZA" sz="2000" dirty="0"/>
              <a:t>   Service Connections</a:t>
            </a:r>
          </a:p>
          <a:p>
            <a:pPr lvl="3">
              <a:buFontTx/>
              <a:buChar char="•"/>
            </a:pPr>
            <a:r>
              <a:rPr lang="en-ZA" sz="2000" dirty="0"/>
              <a:t>   Transportation of Materials</a:t>
            </a:r>
          </a:p>
          <a:p>
            <a:pPr lvl="3">
              <a:buFontTx/>
              <a:buChar char="•"/>
            </a:pPr>
            <a:r>
              <a:rPr lang="en-ZA" sz="2000" dirty="0"/>
              <a:t>   Maintenance </a:t>
            </a:r>
          </a:p>
          <a:p>
            <a:pPr lvl="3"/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640495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763713" y="379413"/>
            <a:ext cx="66246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ZA" sz="2800" b="1" dirty="0" smtClean="0"/>
              <a:t>OPPORTUNITIES AFTER COMPLETIONS </a:t>
            </a:r>
            <a:endParaRPr lang="en-GB" sz="2800" b="1" dirty="0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1547813" y="1196975"/>
            <a:ext cx="6337300" cy="71438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1600200" y="1511300"/>
            <a:ext cx="4860925" cy="444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defRPr/>
            </a:pPr>
            <a:endParaRPr lang="en-GB" dirty="0"/>
          </a:p>
          <a:p>
            <a:pPr marL="342900" indent="-342900">
              <a:buFontTx/>
              <a:buChar char="•"/>
              <a:defRPr/>
            </a:pPr>
            <a:r>
              <a:rPr lang="en-ZA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Suppliers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Poles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Protection equipment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Metering and accessories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Conductors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Transformers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Cables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Switchgears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Streets lights</a:t>
            </a:r>
          </a:p>
          <a:p>
            <a:pPr marL="1714500" lvl="3" indent="-342900">
              <a:buFontTx/>
              <a:buChar char="•"/>
              <a:defRPr/>
            </a:pPr>
            <a:r>
              <a:rPr lang="en-ZA" sz="2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Other Electrical Apparatus</a:t>
            </a:r>
          </a:p>
          <a:p>
            <a:pPr marL="1714500" lvl="3" indent="-342900">
              <a:defRPr/>
            </a:pPr>
            <a:endParaRPr lang="en-ZA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14500" lvl="3" indent="-342900">
              <a:buFontTx/>
              <a:buChar char="•"/>
              <a:defRPr/>
            </a:pPr>
            <a:endParaRPr lang="en-ZA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defRPr/>
            </a:pPr>
            <a:r>
              <a:rPr lang="en-ZA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</a:t>
            </a:r>
            <a:endParaRPr lang="en-GB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99586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476375" y="2492375"/>
            <a:ext cx="7210425" cy="850900"/>
          </a:xfrm>
        </p:spPr>
        <p:txBody>
          <a:bodyPr/>
          <a:lstStyle/>
          <a:p>
            <a:pPr eaLnBrk="1" hangingPunct="1"/>
            <a:r>
              <a:rPr lang="en-US" sz="3600" smtClean="0"/>
              <a:t>Student Training Programme</a:t>
            </a:r>
          </a:p>
        </p:txBody>
      </p:sp>
    </p:spTree>
    <p:extLst>
      <p:ext uri="{BB962C8B-B14F-4D97-AF65-F5344CB8AC3E}">
        <p14:creationId xmlns:p14="http://schemas.microsoft.com/office/powerpoint/2010/main" val="529114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476375" y="2492375"/>
            <a:ext cx="7210425" cy="850900"/>
          </a:xfrm>
        </p:spPr>
        <p:txBody>
          <a:bodyPr/>
          <a:lstStyle/>
          <a:p>
            <a:pPr eaLnBrk="1" hangingPunct="1"/>
            <a:r>
              <a:rPr lang="en-US" sz="3600" smtClean="0"/>
              <a:t>Student Training Programme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5170"/>
            <a:ext cx="9144000" cy="567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59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1260476" y="1480674"/>
            <a:ext cx="6624637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hlinkClick r:id="rId2" action="ppaction://hlinkfile"/>
              </a:rPr>
              <a:t>ENGINEERING – DESIGN &amp; DEVELOPMENT</a:t>
            </a:r>
            <a:endParaRPr lang="en-US" sz="2800" dirty="0"/>
          </a:p>
          <a:p>
            <a:pPr algn="ctr">
              <a:spcBef>
                <a:spcPct val="50000"/>
              </a:spcBef>
            </a:pPr>
            <a:endParaRPr lang="en-US" sz="2800" dirty="0"/>
          </a:p>
          <a:p>
            <a:pPr algn="ctr">
              <a:spcBef>
                <a:spcPct val="50000"/>
              </a:spcBef>
            </a:pPr>
            <a:r>
              <a:rPr lang="en-ZA" sz="2800" b="1" dirty="0"/>
              <a:t> </a:t>
            </a:r>
            <a:endParaRPr lang="en-GB" sz="2800" b="1" dirty="0"/>
          </a:p>
        </p:txBody>
      </p:sp>
      <p:sp>
        <p:nvSpPr>
          <p:cNvPr id="297988" name="Text Box 4"/>
          <p:cNvSpPr txBox="1">
            <a:spLocks noChangeArrowheads="1"/>
          </p:cNvSpPr>
          <p:nvPr/>
        </p:nvSpPr>
        <p:spPr bwMode="auto">
          <a:xfrm>
            <a:off x="1243940" y="2033814"/>
            <a:ext cx="7364413" cy="541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defRPr/>
            </a:pPr>
            <a:endParaRPr lang="en-GB" dirty="0"/>
          </a:p>
          <a:p>
            <a:pPr marL="342900" indent="-342900">
              <a:buFontTx/>
              <a:buChar char="•"/>
              <a:defRPr/>
            </a:pPr>
            <a:r>
              <a:rPr lang="en-US" sz="2400" b="1" dirty="0" smtClean="0"/>
              <a:t>Planning </a:t>
            </a:r>
            <a:r>
              <a:rPr lang="en-US" sz="2400" b="1" dirty="0"/>
              <a:t>and cost estimation of service connections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Managing and control of service connections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Design, planning and cost estimate of network systems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Managing and control of planning service</a:t>
            </a:r>
          </a:p>
          <a:p>
            <a:pPr marL="342900" indent="-342900">
              <a:buFontTx/>
              <a:buChar char="•"/>
              <a:defRPr/>
            </a:pPr>
            <a:r>
              <a:rPr lang="en-US" sz="2400" b="1" dirty="0"/>
              <a:t>Supervising and taking responsibility for project, or part of a project</a:t>
            </a:r>
          </a:p>
          <a:p>
            <a:pPr marL="342900" indent="-342900">
              <a:buFontTx/>
              <a:buChar char="•"/>
              <a:defRPr/>
            </a:pPr>
            <a:endParaRPr lang="en-US" sz="2400" dirty="0"/>
          </a:p>
          <a:p>
            <a:pPr marL="342900" indent="-342900">
              <a:buFontTx/>
              <a:buChar char="•"/>
              <a:defRPr/>
            </a:pPr>
            <a:endParaRPr lang="en-US" sz="2400" dirty="0"/>
          </a:p>
          <a:p>
            <a:pPr marL="342900" indent="-342900">
              <a:buFontTx/>
              <a:buChar char="•"/>
              <a:defRPr/>
            </a:pPr>
            <a:endParaRPr lang="en-ZA" sz="24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14500" lvl="3" indent="-342900">
              <a:defRPr/>
            </a:pPr>
            <a:endParaRPr lang="en-ZA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14500" lvl="3" indent="-342900">
              <a:buFontTx/>
              <a:buChar char="•"/>
              <a:defRPr/>
            </a:pPr>
            <a:endParaRPr lang="en-ZA" sz="2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342900" indent="-342900">
              <a:defRPr/>
            </a:pPr>
            <a:r>
              <a:rPr lang="en-ZA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</a:t>
            </a:r>
            <a:endParaRPr lang="en-GB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00684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9451</TotalTime>
  <Words>692</Words>
  <Application>Microsoft Office PowerPoint</Application>
  <PresentationFormat>On-screen Show (4:3)</PresentationFormat>
  <Paragraphs>151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Presentation</vt:lpstr>
      <vt:lpstr>WOMAN’S MONTH OF SOUTH AFRICANS</vt:lpstr>
      <vt:lpstr>PowerPoint Presentation</vt:lpstr>
      <vt:lpstr>PowerPoint Presentation</vt:lpstr>
      <vt:lpstr>PowerPoint Presentation</vt:lpstr>
      <vt:lpstr>PowerPoint Presentation</vt:lpstr>
      <vt:lpstr>Student Training Programme</vt:lpstr>
      <vt:lpstr>Student Training Programme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Leigh-Ann Nel</dc:creator>
  <cp:lastModifiedBy>Khorommbi Bongwe</cp:lastModifiedBy>
  <cp:revision>353</cp:revision>
  <cp:lastPrinted>2014-11-25T08:06:28Z</cp:lastPrinted>
  <dcterms:created xsi:type="dcterms:W3CDTF">2013-08-07T09:09:32Z</dcterms:created>
  <dcterms:modified xsi:type="dcterms:W3CDTF">2019-08-06T11:09:59Z</dcterms:modified>
</cp:coreProperties>
</file>